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8" r:id="rId2"/>
    <p:sldId id="438" r:id="rId3"/>
    <p:sldId id="312" r:id="rId4"/>
    <p:sldId id="439" r:id="rId5"/>
    <p:sldId id="450" r:id="rId6"/>
    <p:sldId id="454" r:id="rId7"/>
    <p:sldId id="415" r:id="rId8"/>
    <p:sldId id="440" r:id="rId9"/>
    <p:sldId id="366" r:id="rId10"/>
    <p:sldId id="452" r:id="rId11"/>
    <p:sldId id="453" r:id="rId12"/>
    <p:sldId id="389" r:id="rId13"/>
    <p:sldId id="416" r:id="rId14"/>
    <p:sldId id="444" r:id="rId15"/>
    <p:sldId id="443" r:id="rId16"/>
    <p:sldId id="431" r:id="rId17"/>
    <p:sldId id="432" r:id="rId18"/>
    <p:sldId id="434" r:id="rId19"/>
    <p:sldId id="372" r:id="rId20"/>
    <p:sldId id="435" r:id="rId21"/>
    <p:sldId id="418" r:id="rId22"/>
    <p:sldId id="419" r:id="rId23"/>
    <p:sldId id="420" r:id="rId24"/>
    <p:sldId id="445" r:id="rId25"/>
    <p:sldId id="436" r:id="rId26"/>
    <p:sldId id="455" r:id="rId27"/>
    <p:sldId id="449" r:id="rId28"/>
    <p:sldId id="423" r:id="rId29"/>
    <p:sldId id="456" r:id="rId30"/>
    <p:sldId id="446" r:id="rId31"/>
    <p:sldId id="447" r:id="rId32"/>
    <p:sldId id="448" r:id="rId33"/>
    <p:sldId id="42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9"/>
    <a:srgbClr val="ECE8EF"/>
    <a:srgbClr val="D8CEDD"/>
    <a:srgbClr val="8DC63F"/>
    <a:srgbClr val="000000"/>
    <a:srgbClr val="E8E8EE"/>
    <a:srgbClr val="CDCEDB"/>
    <a:srgbClr val="C1172C"/>
    <a:srgbClr val="7F3F98"/>
    <a:srgbClr val="2B3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68" autoAdjust="0"/>
  </p:normalViewPr>
  <p:slideViewPr>
    <p:cSldViewPr snapToGrid="0" snapToObjects="1">
      <p:cViewPr varScale="1">
        <p:scale>
          <a:sx n="75" d="100"/>
          <a:sy n="75" d="100"/>
        </p:scale>
        <p:origin x="-90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54B78-B4E3-4F46-B052-47C06ED906B1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F9FF-2F8D-3F47-ABE4-263E49AE1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81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9E7F-90F7-4A72-88AA-207D7E6B0EAF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39B38-6A6E-4F5A-8CE1-8B2676413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59287" y="6188865"/>
            <a:ext cx="35777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Supply 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Chain 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Insights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5109" y="3198471"/>
            <a:ext cx="65518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2333" y="45969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Supply Chain Insight_nologo_cov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700"/>
            <a:ext cx="9144000" cy="6851149"/>
          </a:xfrm>
          <a:prstGeom prst="rect">
            <a:avLst/>
          </a:prstGeom>
        </p:spPr>
      </p:pic>
      <p:pic>
        <p:nvPicPr>
          <p:cNvPr id="8" name="Picture 7" descr="logo_3x3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8418" y="1416661"/>
            <a:ext cx="1097308" cy="10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6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489" y="6356350"/>
            <a:ext cx="63147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0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2735900" y="2814970"/>
            <a:ext cx="6783777" cy="1219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3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489" y="6356350"/>
            <a:ext cx="63147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2735900" y="2814970"/>
            <a:ext cx="6783777" cy="12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9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227201" y="6168980"/>
            <a:ext cx="6688987" cy="67654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4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pply Chain Insight_text_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" y="8881"/>
            <a:ext cx="9144000" cy="684848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457200" y="967392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15" y="1600201"/>
            <a:ext cx="8667416" cy="34705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3694"/>
            <a:ext cx="7331826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4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489" y="6356350"/>
            <a:ext cx="63147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1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489" y="6292735"/>
            <a:ext cx="6314739" cy="5534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2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8489" y="6356350"/>
            <a:ext cx="63147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6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8489" y="6356350"/>
            <a:ext cx="63147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8489" y="6356350"/>
            <a:ext cx="63147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3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489" y="6356350"/>
            <a:ext cx="63147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7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907" y="3694"/>
            <a:ext cx="7876397" cy="1067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632" y="1600202"/>
            <a:ext cx="8578734" cy="4143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609600" y="6356350"/>
            <a:ext cx="6393628" cy="3651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290945" y="6234546"/>
            <a:ext cx="6712283" cy="613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Supply Chain Insights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2083" y="83130"/>
            <a:ext cx="877824" cy="877824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V="1">
            <a:off x="-8313" y="1054790"/>
            <a:ext cx="9144000" cy="16626"/>
          </a:xfrm>
          <a:prstGeom prst="line">
            <a:avLst/>
          </a:prstGeom>
          <a:ln w="50800">
            <a:solidFill>
              <a:srgbClr val="8DC6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upply Chain Insight_bottom_2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7"/>
          <a:stretch>
            <a:fillRect/>
          </a:stretch>
        </p:blipFill>
        <p:spPr bwMode="auto">
          <a:xfrm>
            <a:off x="0" y="6356350"/>
            <a:ext cx="9164638" cy="50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647518" y="6628459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  <a:latin typeface="+mj-lt"/>
                <a:cs typeface="Times"/>
              </a:rPr>
              <a:t>Supply Chain Insights LLC Copyright © 2012, p. </a:t>
            </a:r>
            <a:fld id="{01E6E54A-23DE-4477-8683-9ACCE48BBFD2}" type="slidenum">
              <a:rPr lang="en-US" sz="1100" smtClean="0">
                <a:solidFill>
                  <a:schemeClr val="bg1"/>
                </a:solidFill>
                <a:latin typeface="+mj-lt"/>
                <a:cs typeface="Times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dirty="0" smtClean="0">
              <a:solidFill>
                <a:schemeClr val="bg1"/>
              </a:solidFill>
              <a:latin typeface="+mj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5492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accent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88" y="2745708"/>
            <a:ext cx="6928837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Packaging Development</a:t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Study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813" y="3928945"/>
            <a:ext cx="6571801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Summary Charts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June – August 2012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97527" y="3694"/>
            <a:ext cx="73318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Importance of Packaging 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&amp; Artwork Projects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252016"/>
            <a:ext cx="8290560" cy="484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97527" y="3694"/>
            <a:ext cx="73318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Performance in Packaging 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&amp; Artwork Projects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208288"/>
            <a:ext cx="8290560" cy="4986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97527" y="3694"/>
            <a:ext cx="733182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Importance vs. Performance of Packaging &amp; Artwork Projects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176"/>
            <a:ext cx="9144000" cy="509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Packaging In-House vs. Vender:  Currently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0" y="1612846"/>
            <a:ext cx="8436864" cy="410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Packaging In-House vs. Vender:  Next 3 Years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" y="1292352"/>
            <a:ext cx="8479536" cy="427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Packaging In-House vs. Vender:  Current vs. Next 3 Years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r="8077"/>
          <a:stretch/>
        </p:blipFill>
        <p:spPr>
          <a:xfrm>
            <a:off x="571492" y="1552392"/>
            <a:ext cx="8071338" cy="375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Two Barriers to Product Packaging &amp; Artwork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96" y="1455420"/>
            <a:ext cx="6541008" cy="46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Solutions Use to Improve Product Packaging/Artwork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/>
          <a:stretch/>
        </p:blipFill>
        <p:spPr>
          <a:xfrm>
            <a:off x="2013438" y="1276632"/>
            <a:ext cx="5899170" cy="493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Features &amp; Functions Needed (Open-Ended)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1297152"/>
            <a:ext cx="8461248" cy="46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Recalls/Write-offs Related to Packaging/Artwork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12" y="1371600"/>
            <a:ext cx="491337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13645" y="2162629"/>
            <a:ext cx="7015708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b="1" dirty="0" smtClean="0">
                <a:solidFill>
                  <a:schemeClr val="accent3"/>
                </a:solidFill>
              </a:rPr>
              <a:t>Study &amp; Respondent Overview</a:t>
            </a:r>
          </a:p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dirty="0" smtClean="0">
                <a:solidFill>
                  <a:schemeClr val="accent3"/>
                </a:solidFill>
              </a:rPr>
              <a:t>Packaging &amp; Artwork Performance</a:t>
            </a:r>
          </a:p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dirty="0" smtClean="0">
                <a:solidFill>
                  <a:schemeClr val="accent3"/>
                </a:solidFill>
              </a:rPr>
              <a:t>Packaging Sustainability</a:t>
            </a:r>
          </a:p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dirty="0" smtClean="0">
                <a:solidFill>
                  <a:schemeClr val="accent3"/>
                </a:solidFill>
              </a:rPr>
              <a:t>New Product Development Process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3645" y="2090836"/>
            <a:ext cx="7015708" cy="638628"/>
          </a:xfrm>
          <a:prstGeom prst="rect">
            <a:avLst/>
          </a:prstGeom>
          <a:noFill/>
          <a:ln w="50800" cmpd="sng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13645" y="2162629"/>
            <a:ext cx="7015708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dirty="0" smtClean="0">
                <a:solidFill>
                  <a:schemeClr val="accent3"/>
                </a:solidFill>
              </a:rPr>
              <a:t>Study &amp; Respondent Overview</a:t>
            </a:r>
          </a:p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dirty="0" smtClean="0">
                <a:solidFill>
                  <a:schemeClr val="accent3"/>
                </a:solidFill>
              </a:rPr>
              <a:t>Packaging &amp; Artwork Performance</a:t>
            </a:r>
          </a:p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b="1" dirty="0" smtClean="0">
                <a:solidFill>
                  <a:schemeClr val="accent3"/>
                </a:solidFill>
              </a:rPr>
              <a:t>Packaging Sustainability</a:t>
            </a:r>
          </a:p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dirty="0" smtClean="0">
                <a:solidFill>
                  <a:schemeClr val="accent3"/>
                </a:solidFill>
              </a:rPr>
              <a:t>New Product Development Process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3645" y="3468889"/>
            <a:ext cx="6452659" cy="638628"/>
          </a:xfrm>
          <a:prstGeom prst="rect">
            <a:avLst/>
          </a:prstGeom>
          <a:noFill/>
          <a:ln w="50800" cmpd="sng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Importance in Packaging Development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r="7946"/>
          <a:stretch/>
        </p:blipFill>
        <p:spPr>
          <a:xfrm>
            <a:off x="896810" y="1383784"/>
            <a:ext cx="7253654" cy="454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Sustainability Efforts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2" y="1849408"/>
            <a:ext cx="7382256" cy="456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Technology to Support Packaging Sustainability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1287072"/>
            <a:ext cx="8284464" cy="454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Functionality Desired to Support Sustainability (Open-Ended)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1296688"/>
            <a:ext cx="8473440" cy="4352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13645" y="2136871"/>
            <a:ext cx="7015708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dirty="0" smtClean="0">
                <a:solidFill>
                  <a:schemeClr val="accent3"/>
                </a:solidFill>
              </a:rPr>
              <a:t>Study &amp; Respondent Overview</a:t>
            </a:r>
          </a:p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dirty="0" smtClean="0">
                <a:solidFill>
                  <a:schemeClr val="accent3"/>
                </a:solidFill>
              </a:rPr>
              <a:t>Packaging &amp; Artwork Performance</a:t>
            </a:r>
          </a:p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dirty="0" smtClean="0">
                <a:solidFill>
                  <a:schemeClr val="accent3"/>
                </a:solidFill>
              </a:rPr>
              <a:t>Packaging Sustainability</a:t>
            </a:r>
          </a:p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b="1" dirty="0" smtClean="0">
                <a:solidFill>
                  <a:schemeClr val="accent3"/>
                </a:solidFill>
              </a:rPr>
              <a:t>New Product Development Process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3645" y="4099960"/>
            <a:ext cx="7015708" cy="638628"/>
          </a:xfrm>
          <a:prstGeom prst="rect">
            <a:avLst/>
          </a:prstGeom>
          <a:noFill/>
          <a:ln w="50800" cmpd="sng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NPDI Packaging/Artwork Collaborators by Phase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" y="1181440"/>
            <a:ext cx="8333232" cy="51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NPDI Packaging/Artwork </a:t>
            </a:r>
            <a:br>
              <a:rPr lang="en-US" dirty="0" smtClean="0"/>
            </a:br>
            <a:r>
              <a:rPr lang="en-US" dirty="0" smtClean="0"/>
              <a:t>Owners by Phase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1186248"/>
            <a:ext cx="8400288" cy="506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NPDI Collaboration &amp; Ownership on Packaging/Artwork:  </a:t>
            </a:r>
            <a:r>
              <a:rPr lang="en-US" dirty="0" smtClean="0">
                <a:solidFill>
                  <a:schemeClr val="accent1"/>
                </a:solidFill>
              </a:rPr>
              <a:t>Net Across Phases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" y="1154712"/>
            <a:ext cx="7869936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NPDI Collaboration &amp; Ownership on Packaging/Artwork:  </a:t>
            </a:r>
            <a:r>
              <a:rPr lang="en-US" dirty="0" smtClean="0">
                <a:solidFill>
                  <a:srgbClr val="F15A29"/>
                </a:solidFill>
              </a:rPr>
              <a:t>Concept</a:t>
            </a:r>
            <a:endParaRPr lang="en-US" dirty="0">
              <a:solidFill>
                <a:srgbClr val="F15A2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" y="1181088"/>
            <a:ext cx="786993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Overview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" y="1204888"/>
            <a:ext cx="8333232" cy="501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NPDI Collaboration &amp; Ownership on Packaging/Artwork:  </a:t>
            </a:r>
            <a:r>
              <a:rPr lang="en-US" dirty="0" smtClean="0">
                <a:solidFill>
                  <a:schemeClr val="accent2"/>
                </a:solidFill>
              </a:rPr>
              <a:t>Development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" y="1181088"/>
            <a:ext cx="7869936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NPDI Collaboration &amp; Ownership on Packaging/Artwork:  Testing/Validation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" y="1172296"/>
            <a:ext cx="7869936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NPDI Collaboration &amp; Ownership on Packaging/Artwork:  </a:t>
            </a:r>
            <a:r>
              <a:rPr lang="en-US" dirty="0" smtClean="0">
                <a:solidFill>
                  <a:schemeClr val="accent4"/>
                </a:solidFill>
              </a:rPr>
              <a:t>Launch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" y="1172296"/>
            <a:ext cx="7869936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of Typical Approval Process for Artwork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417320"/>
            <a:ext cx="8449056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Company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" y="1291288"/>
            <a:ext cx="9101328" cy="478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Items Produced by Company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" y="1359752"/>
            <a:ext cx="8308848" cy="4578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997527" y="3694"/>
            <a:ext cx="733182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Percent of People Dedicated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to Packaging and Artwork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12" y="1420368"/>
            <a:ext cx="4913376" cy="401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Respondent 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1267728"/>
            <a:ext cx="8759952" cy="4639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Respondent 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5" y="1274885"/>
            <a:ext cx="8166130" cy="5081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13645" y="2162629"/>
            <a:ext cx="7015708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dirty="0" smtClean="0">
                <a:solidFill>
                  <a:schemeClr val="accent3"/>
                </a:solidFill>
              </a:rPr>
              <a:t>Study &amp; Respondent Overview</a:t>
            </a:r>
          </a:p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b="1" dirty="0" smtClean="0">
                <a:solidFill>
                  <a:schemeClr val="accent3"/>
                </a:solidFill>
              </a:rPr>
              <a:t>Packaging &amp; Artwork Performance</a:t>
            </a:r>
          </a:p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dirty="0" smtClean="0">
                <a:solidFill>
                  <a:schemeClr val="accent3"/>
                </a:solidFill>
              </a:rPr>
              <a:t>Packaging Sustainability</a:t>
            </a:r>
          </a:p>
          <a:p>
            <a:pPr marL="682625" indent="-682625">
              <a:spcBef>
                <a:spcPts val="2000"/>
              </a:spcBef>
              <a:buClr>
                <a:schemeClr val="accent4"/>
              </a:buClr>
              <a:buFont typeface="Wingdings" pitchFamily="2" charset="2"/>
              <a:buChar char=""/>
            </a:pPr>
            <a:r>
              <a:rPr lang="en-US" sz="2800" dirty="0" smtClean="0">
                <a:solidFill>
                  <a:schemeClr val="accent3"/>
                </a:solidFill>
              </a:rPr>
              <a:t>New Product Development Process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3645" y="2786302"/>
            <a:ext cx="6729524" cy="638628"/>
          </a:xfrm>
          <a:prstGeom prst="rect">
            <a:avLst/>
          </a:prstGeom>
          <a:noFill/>
          <a:ln w="50800" cmpd="sng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ply Chain Insights Template Final">
  <a:themeElements>
    <a:clrScheme name="Supply Chain Insights">
      <a:dk1>
        <a:srgbClr val="000000"/>
      </a:dk1>
      <a:lt1>
        <a:srgbClr val="FFFFFF"/>
      </a:lt1>
      <a:dk2>
        <a:srgbClr val="7F3F98"/>
      </a:dk2>
      <a:lt2>
        <a:srgbClr val="8DC63F"/>
      </a:lt2>
      <a:accent1>
        <a:srgbClr val="7F3F98"/>
      </a:accent1>
      <a:accent2>
        <a:srgbClr val="8DC63F"/>
      </a:accent2>
      <a:accent3>
        <a:srgbClr val="2B3990"/>
      </a:accent3>
      <a:accent4>
        <a:srgbClr val="00A14B"/>
      </a:accent4>
      <a:accent5>
        <a:srgbClr val="C1172C"/>
      </a:accent5>
      <a:accent6>
        <a:srgbClr val="F9ED32"/>
      </a:accent6>
      <a:hlink>
        <a:srgbClr val="2B3990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29019</TotalTime>
  <Words>246</Words>
  <Application>Microsoft Office PowerPoint</Application>
  <PresentationFormat>On-screen Show (4:3)</PresentationFormat>
  <Paragraphs>52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Supply Chain Insights Template Final</vt:lpstr>
      <vt:lpstr>Packaging Development Study</vt:lpstr>
      <vt:lpstr>Agenda</vt:lpstr>
      <vt:lpstr>Study Overview</vt:lpstr>
      <vt:lpstr>Company Overview</vt:lpstr>
      <vt:lpstr>Items Produced by Company</vt:lpstr>
      <vt:lpstr>PowerPoint Presentation</vt:lpstr>
      <vt:lpstr>Respondent Overview</vt:lpstr>
      <vt:lpstr>Respondent Overview</vt:lpstr>
      <vt:lpstr>Agenda</vt:lpstr>
      <vt:lpstr>PowerPoint Presentation</vt:lpstr>
      <vt:lpstr>PowerPoint Presentation</vt:lpstr>
      <vt:lpstr>Importance vs. Performance of Packaging &amp; Artwork Projects</vt:lpstr>
      <vt:lpstr>Percent of Packaging In-House vs. Vender:  Currently</vt:lpstr>
      <vt:lpstr>Percent of Packaging In-House vs. Vender:  Next 3 Years</vt:lpstr>
      <vt:lpstr>Percent of Packaging In-House vs. Vender:  Current vs. Next 3 Years</vt:lpstr>
      <vt:lpstr>Top Two Barriers to Product Packaging &amp; Artwork Development</vt:lpstr>
      <vt:lpstr>Technology Solutions Use to Improve Product Packaging/Artwork</vt:lpstr>
      <vt:lpstr>Technology Features &amp; Functions Needed (Open-Ended)</vt:lpstr>
      <vt:lpstr>Percent of Recalls/Write-offs Related to Packaging/Artwork</vt:lpstr>
      <vt:lpstr>Agenda</vt:lpstr>
      <vt:lpstr>Sustainability Importance in Packaging Development</vt:lpstr>
      <vt:lpstr>Packaging Sustainability Efforts</vt:lpstr>
      <vt:lpstr>Software Technology to Support Packaging Sustainability</vt:lpstr>
      <vt:lpstr>Software Functionality Desired to Support Sustainability (Open-Ended)</vt:lpstr>
      <vt:lpstr>Agenda</vt:lpstr>
      <vt:lpstr>NPDI Packaging/Artwork Collaborators by Phase</vt:lpstr>
      <vt:lpstr>NPDI Packaging/Artwork  Owners by Phase</vt:lpstr>
      <vt:lpstr>NPDI Collaboration &amp; Ownership on Packaging/Artwork:  Net Across Phases</vt:lpstr>
      <vt:lpstr>NPDI Collaboration &amp; Ownership on Packaging/Artwork:  Concept</vt:lpstr>
      <vt:lpstr>NPDI Collaboration &amp; Ownership on Packaging/Artwork:  Development</vt:lpstr>
      <vt:lpstr>NPDI Collaboration &amp; Ownership on Packaging/Artwork:  Testing/Validation</vt:lpstr>
      <vt:lpstr>NPDI Collaboration &amp; Ownership on Packaging/Artwork:  Launch</vt:lpstr>
      <vt:lpstr>Length of Typical Approval Process for Artwork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LaCour</dc:creator>
  <cp:lastModifiedBy>Heather Hart</cp:lastModifiedBy>
  <cp:revision>267</cp:revision>
  <cp:lastPrinted>2012-02-24T21:26:26Z</cp:lastPrinted>
  <dcterms:created xsi:type="dcterms:W3CDTF">2012-02-20T18:02:31Z</dcterms:created>
  <dcterms:modified xsi:type="dcterms:W3CDTF">2012-09-18T19:34:53Z</dcterms:modified>
</cp:coreProperties>
</file>